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handoutMasterIdLst>
    <p:handoutMasterId r:id="rId39"/>
  </p:handoutMasterIdLst>
  <p:sldIdLst>
    <p:sldId id="258" r:id="rId2"/>
    <p:sldId id="335" r:id="rId3"/>
    <p:sldId id="259" r:id="rId4"/>
    <p:sldId id="260" r:id="rId5"/>
    <p:sldId id="261" r:id="rId6"/>
    <p:sldId id="267" r:id="rId7"/>
    <p:sldId id="273" r:id="rId8"/>
    <p:sldId id="269" r:id="rId9"/>
    <p:sldId id="270" r:id="rId10"/>
    <p:sldId id="351" r:id="rId11"/>
    <p:sldId id="271" r:id="rId12"/>
    <p:sldId id="339" r:id="rId13"/>
    <p:sldId id="340" r:id="rId14"/>
    <p:sldId id="341" r:id="rId15"/>
    <p:sldId id="352" r:id="rId16"/>
    <p:sldId id="347" r:id="rId17"/>
    <p:sldId id="348" r:id="rId18"/>
    <p:sldId id="349" r:id="rId19"/>
    <p:sldId id="350" r:id="rId20"/>
    <p:sldId id="274" r:id="rId21"/>
    <p:sldId id="280" r:id="rId22"/>
    <p:sldId id="281" r:id="rId23"/>
    <p:sldId id="278" r:id="rId24"/>
    <p:sldId id="301" r:id="rId25"/>
    <p:sldId id="279" r:id="rId26"/>
    <p:sldId id="282" r:id="rId27"/>
    <p:sldId id="338" r:id="rId28"/>
    <p:sldId id="262" r:id="rId29"/>
    <p:sldId id="353" r:id="rId30"/>
    <p:sldId id="344" r:id="rId31"/>
    <p:sldId id="345" r:id="rId32"/>
    <p:sldId id="346" r:id="rId33"/>
    <p:sldId id="337" r:id="rId34"/>
    <p:sldId id="354" r:id="rId35"/>
    <p:sldId id="355" r:id="rId36"/>
    <p:sldId id="356" r:id="rId37"/>
  </p:sldIdLst>
  <p:sldSz cx="9144000" cy="6858000" type="screen4x3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68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270833333333"/>
          <c:y val="0.0744685039370081"/>
          <c:w val="0.588710465879264"/>
          <c:h val="0.644130905511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0.034507035450167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2"/>
                <c:pt idx="0">
                  <c:v>VO2peak [l/min]</c:v>
                </c:pt>
                <c:pt idx="1">
                  <c:v>RER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1.750000000000001</c:v>
                </c:pt>
                <c:pt idx="1">
                  <c:v>1.159999999999997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2"/>
                <c:pt idx="0">
                  <c:v>VO2peak [l/min]</c:v>
                </c:pt>
                <c:pt idx="1">
                  <c:v>RER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1.43</c:v>
                </c:pt>
                <c:pt idx="1">
                  <c:v>1.159999999999997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957928"/>
        <c:axId val="2101061704"/>
      </c:barChart>
      <c:catAx>
        <c:axId val="2102957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2101061704"/>
        <c:crosses val="autoZero"/>
        <c:auto val="1"/>
        <c:lblAlgn val="ctr"/>
        <c:lblOffset val="100"/>
        <c:noMultiLvlLbl val="0"/>
      </c:catAx>
      <c:valAx>
        <c:axId val="21010617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102957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6365855182758"/>
          <c:y val="0.0739147670460859"/>
          <c:w val="0.735262343535903"/>
          <c:h val="0.646459736796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2"/>
                <c:pt idx="0">
                  <c:v>WR [W]</c:v>
                </c:pt>
                <c:pt idx="1">
                  <c:v>VO2 peak [ml/min/kg]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143.0</c:v>
                </c:pt>
                <c:pt idx="1">
                  <c:v>17.0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2"/>
                <c:pt idx="0">
                  <c:v>WR [W]</c:v>
                </c:pt>
                <c:pt idx="1">
                  <c:v>VO2 peak [ml/min/kg]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117.0</c:v>
                </c:pt>
                <c:pt idx="1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172088"/>
        <c:axId val="2102295912"/>
      </c:barChart>
      <c:catAx>
        <c:axId val="2102172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2102295912"/>
        <c:crosses val="autoZero"/>
        <c:auto val="1"/>
        <c:lblAlgn val="ctr"/>
        <c:lblOffset val="100"/>
        <c:noMultiLvlLbl val="0"/>
      </c:catAx>
      <c:valAx>
        <c:axId val="21022959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102172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VO2 </a:t>
            </a:r>
            <a:r>
              <a:rPr lang="pl-PL" dirty="0" err="1" smtClean="0"/>
              <a:t>peak</a:t>
            </a:r>
            <a:r>
              <a:rPr lang="pl-PL" dirty="0" smtClean="0"/>
              <a:t>[ml/min/kg]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Pacjentka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1"/>
                <c:pt idx="0">
                  <c:v>VO2/kg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1"/>
                <c:pt idx="0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F5-4A84-8399-840DC20AB3C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Jones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1"/>
                <c:pt idx="0">
                  <c:v>VO2/kg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1"/>
                <c:pt idx="0">
                  <c:v>43.0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F5-4A84-8399-840DC20AB3C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Cooper (H)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1"/>
                <c:pt idx="0">
                  <c:v>VO2/kg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1"/>
                <c:pt idx="0">
                  <c:v>43.0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F5-4A84-8399-840DC20AB3CA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Cooper(W)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1"/>
                <c:pt idx="0">
                  <c:v>VO2/kg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1"/>
                <c:pt idx="0">
                  <c:v>18.0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F5-4A84-8399-840DC20AB3CA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Jones(A,H,W,S,Lea)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Arkusz1!$A$2:$A$3</c:f>
              <c:strCache>
                <c:ptCount val="1"/>
                <c:pt idx="0">
                  <c:v>VO2/kg</c:v>
                </c:pt>
              </c:strCache>
            </c:strRef>
          </c:cat>
          <c:val>
            <c:numRef>
              <c:f>Arkusz1!$F$2:$F$3</c:f>
              <c:numCache>
                <c:formatCode>General</c:formatCode>
                <c:ptCount val="1"/>
                <c:pt idx="0">
                  <c:v>33.0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F5-4A84-8399-840DC20AB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3153192"/>
        <c:axId val="2103156856"/>
      </c:barChart>
      <c:catAx>
        <c:axId val="210315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3156856"/>
        <c:crosses val="autoZero"/>
        <c:auto val="1"/>
        <c:lblAlgn val="ctr"/>
        <c:lblOffset val="100"/>
        <c:noMultiLvlLbl val="0"/>
      </c:catAx>
      <c:valAx>
        <c:axId val="2103156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315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VO2 </a:t>
            </a:r>
            <a:r>
              <a:rPr lang="pl-PL" dirty="0" err="1" smtClean="0"/>
              <a:t>peak</a:t>
            </a:r>
            <a:r>
              <a:rPr lang="pl-PL" dirty="0" smtClean="0"/>
              <a:t> [l/min]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Pacjentka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</c:f>
              <c:strCache>
                <c:ptCount val="1"/>
                <c:pt idx="0">
                  <c:v>VO2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0.592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D7-4976-9F6E-7A1B7016776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Jones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</c:f>
              <c:strCache>
                <c:ptCount val="1"/>
                <c:pt idx="0">
                  <c:v>VO2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1.107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D7-4976-9F6E-7A1B7016776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Cooper (H)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</c:f>
              <c:strCache>
                <c:ptCount val="1"/>
                <c:pt idx="0">
                  <c:v>VO2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1.129999999999997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FD7-4976-9F6E-7A1B70167766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Cooper(W)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</c:f>
              <c:strCache>
                <c:ptCount val="1"/>
                <c:pt idx="0">
                  <c:v>VO2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0.464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FD7-4976-9F6E-7A1B70167766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Jones(A,H,W,S,Lea)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</c:f>
              <c:strCache>
                <c:ptCount val="1"/>
                <c:pt idx="0">
                  <c:v>VO2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0.854000000000001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FD7-4976-9F6E-7A1B70167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577640"/>
        <c:axId val="2100647752"/>
      </c:barChart>
      <c:catAx>
        <c:axId val="210057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0647752"/>
        <c:crosses val="autoZero"/>
        <c:auto val="1"/>
        <c:lblAlgn val="ctr"/>
        <c:lblOffset val="100"/>
        <c:noMultiLvlLbl val="0"/>
      </c:catAx>
      <c:valAx>
        <c:axId val="2100647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00577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pl-PL" smtClean="0"/>
              <a:t>Kurs z zakresu nauki wykinania i interpretacji spiroergometrii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D71A314-B5F5-4407-B445-A314BB766EAA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r>
              <a:rPr lang="pl-PL" smtClean="0"/>
              <a:t>dr n. med Piotr Niedoszytko                                 Klinika Rehabilitacji GUMed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F0E5F35-22D6-4F08-AB31-627A9585FE29}" type="slidenum">
              <a:rPr lang="pl-PL" smtClean="0"/>
              <a:pPr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66574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pl-PL" smtClean="0"/>
              <a:t>Kurs z zakresu nauki wykinania i interpretacji spiroergometrii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F5F4416-453C-4E72-8313-A6D23945305B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r>
              <a:rPr lang="pl-PL" smtClean="0"/>
              <a:t>dr n. med Piotr Niedoszytko                                 Klinika Rehabilitacji GUMed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C895BEC-5F0A-4034-8986-179BDA7526DD}" type="slidenum">
              <a:rPr lang="pl-PL" smtClean="0"/>
              <a:pPr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741844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6899FD0-09ED-4310-BE1C-4A7D6C7EAD06}" type="datetimeFigureOut">
              <a:rPr lang="pl-PL" smtClean="0"/>
              <a:pPr/>
              <a:t>14.10.19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00AEB0-0B2B-47EA-B10F-3A6B6856ED99}" type="slidenum">
              <a:rPr lang="pl-PL" smtClean="0"/>
              <a:pPr/>
              <a:t>‹nr›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chart" Target="../charts/chart1.xml"/><Relationship Id="rId11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24544" y="2143116"/>
            <a:ext cx="9468544" cy="2016224"/>
          </a:xfrm>
        </p:spPr>
        <p:txBody>
          <a:bodyPr>
            <a:noAutofit/>
          </a:bodyPr>
          <a:lstStyle/>
          <a:p>
            <a:r>
              <a:rPr lang="pl-PL" sz="3600" b="0" dirty="0" smtClean="0"/>
              <a:t/>
            </a:r>
            <a:br>
              <a:rPr lang="pl-PL" sz="3600" b="0" dirty="0" smtClean="0"/>
            </a:br>
            <a:r>
              <a:rPr lang="pl-PL" sz="3600" dirty="0" smtClean="0"/>
              <a:t>Spiroergometria </a:t>
            </a:r>
            <a:br>
              <a:rPr lang="pl-PL" sz="3600" dirty="0" smtClean="0"/>
            </a:br>
            <a:r>
              <a:rPr lang="pl-PL" sz="3600" i="1" dirty="0" smtClean="0"/>
              <a:t>Strategie interpretacyjne</a:t>
            </a:r>
            <a:endParaRPr lang="pl-PL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3952" y="4357694"/>
            <a:ext cx="6480048" cy="1752600"/>
          </a:xfrm>
        </p:spPr>
        <p:txBody>
          <a:bodyPr/>
          <a:lstStyle/>
          <a:p>
            <a:r>
              <a:rPr lang="pl-PL" dirty="0" smtClean="0"/>
              <a:t>dr n. med. Piotr </a:t>
            </a:r>
            <a:r>
              <a:rPr lang="pl-PL" dirty="0"/>
              <a:t>Niedoszytko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558924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Klinika Rehabilitacji </a:t>
            </a:r>
          </a:p>
          <a:p>
            <a:r>
              <a:rPr lang="pl-PL" dirty="0" smtClean="0"/>
              <a:t>Gdański Uniwersytet Medyczny</a:t>
            </a:r>
            <a:endParaRPr lang="pl-PL" dirty="0"/>
          </a:p>
        </p:txBody>
      </p:sp>
      <p:pic>
        <p:nvPicPr>
          <p:cNvPr id="59394" name="Picture 2" descr="http://www.polstim2015.pl/wp-content/uploads/2013/06/gumed-248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1488165" cy="18002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4999087" cy="165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siod\Pulpit\gsk\z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3060667" cy="4377403"/>
          </a:xfrm>
          <a:prstGeom prst="rect">
            <a:avLst/>
          </a:prstGeom>
          <a:noFill/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Co się stało</a:t>
            </a:r>
            <a:endParaRPr lang="pl-PL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857628"/>
            <a:ext cx="3071834" cy="245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17803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143504" y="1600200"/>
            <a:ext cx="364333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VT </a:t>
            </a:r>
            <a:r>
              <a:rPr lang="pl-PL" sz="2000" b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vs</a:t>
            </a:r>
            <a:r>
              <a:rPr lang="pl-PL" sz="2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 </a:t>
            </a:r>
            <a:r>
              <a:rPr lang="pl-PL" sz="2000" b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V’E</a:t>
            </a:r>
            <a:endParaRPr lang="pl-PL" sz="2000" b="1" u="sng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>
              <a:buNone/>
            </a:pPr>
            <a:endParaRPr lang="pl-PL" sz="2000" b="1" u="sng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  <a:p>
            <a:pPr>
              <a:buNone/>
            </a:pPr>
            <a:r>
              <a:rPr lang="pl-PL" sz="2000" dirty="0" smtClean="0">
                <a:latin typeface="Arial" charset="0"/>
              </a:rPr>
              <a:t> </a:t>
            </a:r>
            <a:r>
              <a:rPr lang="pl-PL" sz="2000" dirty="0" err="1" smtClean="0">
                <a:latin typeface="Arial" charset="0"/>
              </a:rPr>
              <a:t>Obturacja</a:t>
            </a:r>
            <a:endParaRPr lang="pl-PL" sz="2000" dirty="0" smtClean="0">
              <a:latin typeface="Arial" charset="0"/>
            </a:endParaRPr>
          </a:p>
          <a:p>
            <a:pPr>
              <a:buNone/>
            </a:pPr>
            <a:r>
              <a:rPr lang="pl-PL" sz="2000" dirty="0" smtClean="0">
                <a:latin typeface="Arial" charset="0"/>
              </a:rPr>
              <a:t>                             BR</a:t>
            </a:r>
          </a:p>
          <a:p>
            <a:pPr>
              <a:buNone/>
            </a:pPr>
            <a:endParaRPr lang="pl-PL" sz="2000" dirty="0" smtClean="0">
              <a:latin typeface="Arial" charset="0"/>
            </a:endParaRPr>
          </a:p>
          <a:p>
            <a:pPr>
              <a:buNone/>
            </a:pPr>
            <a:r>
              <a:rPr lang="pl-PL" sz="2000" smtClean="0">
                <a:latin typeface="Arial" charset="0"/>
              </a:rPr>
              <a:t>Restrykcja</a:t>
            </a:r>
            <a:endParaRPr lang="pl-PL" sz="2000" dirty="0" smtClean="0">
              <a:latin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Panel 7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1332000"/>
            <a:ext cx="392718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Łącznik prosty ze strzałką 5"/>
          <p:cNvCxnSpPr/>
          <p:nvPr/>
        </p:nvCxnSpPr>
        <p:spPr>
          <a:xfrm rot="5400000" flipH="1" flipV="1">
            <a:off x="3750463" y="1821645"/>
            <a:ext cx="785818" cy="4286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4143372" y="1357298"/>
            <a:ext cx="7858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MVV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Nawias zamykający 9"/>
          <p:cNvSpPr/>
          <p:nvPr/>
        </p:nvSpPr>
        <p:spPr>
          <a:xfrm rot="5400000">
            <a:off x="2964645" y="1964521"/>
            <a:ext cx="357190" cy="14287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3428992" y="3286124"/>
            <a:ext cx="57150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BR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2714612" y="2857496"/>
            <a:ext cx="785818" cy="42862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dół 14"/>
          <p:cNvSpPr/>
          <p:nvPr/>
        </p:nvSpPr>
        <p:spPr>
          <a:xfrm>
            <a:off x="7000892" y="2714620"/>
            <a:ext cx="21431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Nawias klamrowy otwierający 15"/>
          <p:cNvSpPr/>
          <p:nvPr/>
        </p:nvSpPr>
        <p:spPr>
          <a:xfrm rot="10800000">
            <a:off x="6572264" y="2571744"/>
            <a:ext cx="214314" cy="10715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Panel 1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714876" y="1357298"/>
            <a:ext cx="3714776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Wentylacja  w funkcji czasu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Wykres wzrasta skośnie ku górze, zwłaszcza po osiągnięciu AT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Inaczej dzieje się gdy wentylacja jest ograniczona przez </a:t>
            </a: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otyłość lub </a:t>
            </a:r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POCHP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19671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24744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068960"/>
            <a:ext cx="2303024" cy="210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Zdrowy </a:t>
            </a:r>
            <a:r>
              <a:rPr lang="pl-PL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vs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otyły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1571612"/>
            <a:ext cx="6380822" cy="373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Zdrowy </a:t>
            </a:r>
            <a:r>
              <a:rPr lang="pl-PL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vs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POCHP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1857364"/>
            <a:ext cx="6380822" cy="3953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pl-PL" dirty="0" smtClean="0"/>
              <a:t>VO2 max(</a:t>
            </a:r>
            <a:r>
              <a:rPr lang="pl-PL" dirty="0" err="1" smtClean="0"/>
              <a:t>peak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1026" name="Picture 2" descr="C:\Users\piotr\Downloads\water-4169639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5851525" cy="3678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6632"/>
            <a:ext cx="1952625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2162640" cy="217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6632"/>
            <a:ext cx="1977008" cy="197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060848"/>
            <a:ext cx="2007776" cy="19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060848"/>
            <a:ext cx="1981771" cy="18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2132856"/>
            <a:ext cx="2088232" cy="202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2132856"/>
            <a:ext cx="2038018" cy="202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Wykres 11"/>
          <p:cNvGraphicFramePr/>
          <p:nvPr/>
        </p:nvGraphicFramePr>
        <p:xfrm>
          <a:off x="5436096" y="4221088"/>
          <a:ext cx="331236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Wykres 12"/>
          <p:cNvGraphicFramePr/>
          <p:nvPr/>
        </p:nvGraphicFramePr>
        <p:xfrm>
          <a:off x="1331640" y="4221088"/>
          <a:ext cx="416905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239523" cy="425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Sześciokąt 5"/>
          <p:cNvSpPr/>
          <p:nvPr/>
        </p:nvSpPr>
        <p:spPr>
          <a:xfrm>
            <a:off x="2714612" y="3000372"/>
            <a:ext cx="1643074" cy="1357322"/>
          </a:xfrm>
          <a:prstGeom prst="hexagon">
            <a:avLst/>
          </a:prstGeom>
          <a:noFill/>
          <a:ln w="317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Wartości przewidywane?</a:t>
            </a:r>
            <a:endParaRPr lang="pl-PL" dirty="0"/>
          </a:p>
        </p:txBody>
      </p:sp>
      <p:grpSp>
        <p:nvGrpSpPr>
          <p:cNvPr id="3" name="Grupa 11"/>
          <p:cNvGrpSpPr/>
          <p:nvPr/>
        </p:nvGrpSpPr>
        <p:grpSpPr>
          <a:xfrm>
            <a:off x="126302" y="1246822"/>
            <a:ext cx="4371975" cy="2638425"/>
            <a:chOff x="126302" y="1246822"/>
            <a:chExt cx="4371975" cy="2638425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02" y="1246822"/>
              <a:ext cx="4371975" cy="2638425"/>
            </a:xfrm>
            <a:prstGeom prst="rect">
              <a:avLst/>
            </a:prstGeom>
          </p:spPr>
        </p:pic>
        <p:sp>
          <p:nvSpPr>
            <p:cNvPr id="8" name="Prostokąt 7"/>
            <p:cNvSpPr/>
            <p:nvPr/>
          </p:nvSpPr>
          <p:spPr>
            <a:xfrm>
              <a:off x="3771900" y="1907889"/>
              <a:ext cx="722948" cy="41148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2" name="Grupa 12"/>
          <p:cNvGrpSpPr/>
          <p:nvPr/>
        </p:nvGrpSpPr>
        <p:grpSpPr>
          <a:xfrm>
            <a:off x="4572001" y="1313307"/>
            <a:ext cx="4307681" cy="2647950"/>
            <a:chOff x="4572001" y="1313307"/>
            <a:chExt cx="4307681" cy="264795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1" y="1313307"/>
              <a:ext cx="4307681" cy="2647950"/>
            </a:xfrm>
            <a:prstGeom prst="rect">
              <a:avLst/>
            </a:prstGeom>
          </p:spPr>
        </p:pic>
        <p:sp>
          <p:nvSpPr>
            <p:cNvPr id="9" name="Prostokąt 8"/>
            <p:cNvSpPr/>
            <p:nvPr/>
          </p:nvSpPr>
          <p:spPr>
            <a:xfrm>
              <a:off x="8137017" y="1956816"/>
              <a:ext cx="722948" cy="41148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13"/>
          <p:cNvGrpSpPr/>
          <p:nvPr/>
        </p:nvGrpSpPr>
        <p:grpSpPr>
          <a:xfrm>
            <a:off x="179512" y="3356992"/>
            <a:ext cx="4357688" cy="3048000"/>
            <a:chOff x="172307" y="3359530"/>
            <a:chExt cx="4357688" cy="304800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07" y="3359530"/>
              <a:ext cx="4357688" cy="3048000"/>
            </a:xfrm>
            <a:prstGeom prst="rect">
              <a:avLst/>
            </a:prstGeom>
          </p:spPr>
        </p:pic>
        <p:sp>
          <p:nvSpPr>
            <p:cNvPr id="10" name="Prostokąt 9"/>
            <p:cNvSpPr/>
            <p:nvPr/>
          </p:nvSpPr>
          <p:spPr>
            <a:xfrm>
              <a:off x="3775329" y="3969384"/>
              <a:ext cx="722948" cy="41148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" name="Grupa 14"/>
          <p:cNvGrpSpPr/>
          <p:nvPr/>
        </p:nvGrpSpPr>
        <p:grpSpPr>
          <a:xfrm>
            <a:off x="4542568" y="3335718"/>
            <a:ext cx="4350544" cy="3095625"/>
            <a:chOff x="4542568" y="3335718"/>
            <a:chExt cx="4350544" cy="3095625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2568" y="3335718"/>
              <a:ext cx="4350544" cy="3095625"/>
            </a:xfrm>
            <a:prstGeom prst="rect">
              <a:avLst/>
            </a:prstGeom>
          </p:spPr>
        </p:pic>
        <p:sp>
          <p:nvSpPr>
            <p:cNvPr id="11" name="Prostokąt 10"/>
            <p:cNvSpPr/>
            <p:nvPr/>
          </p:nvSpPr>
          <p:spPr>
            <a:xfrm>
              <a:off x="8101298" y="3961257"/>
              <a:ext cx="722948" cy="41148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97823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12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Porównanie norm</a:t>
            </a:r>
            <a:endParaRPr lang="pl-PL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937653"/>
              </p:ext>
            </p:extLst>
          </p:nvPr>
        </p:nvGraphicFramePr>
        <p:xfrm>
          <a:off x="251521" y="1484784"/>
          <a:ext cx="4700594" cy="278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Wykres 16"/>
          <p:cNvGraphicFramePr/>
          <p:nvPr>
            <p:extLst>
              <p:ext uri="{D42A27DB-BD31-4B8C-83A1-F6EECF244321}">
                <p14:modId xmlns:p14="http://schemas.microsoft.com/office/powerpoint/2010/main" val="407087321"/>
              </p:ext>
            </p:extLst>
          </p:nvPr>
        </p:nvGraphicFramePr>
        <p:xfrm>
          <a:off x="4355976" y="3356992"/>
          <a:ext cx="4536504" cy="324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upa 7"/>
          <p:cNvGrpSpPr/>
          <p:nvPr/>
        </p:nvGrpSpPr>
        <p:grpSpPr>
          <a:xfrm>
            <a:off x="1000100" y="2500306"/>
            <a:ext cx="7590171" cy="2148252"/>
            <a:chOff x="1000100" y="2500306"/>
            <a:chExt cx="7590171" cy="2148252"/>
          </a:xfrm>
        </p:grpSpPr>
        <p:cxnSp>
          <p:nvCxnSpPr>
            <p:cNvPr id="11" name="Łącznik prosty 10"/>
            <p:cNvCxnSpPr/>
            <p:nvPr/>
          </p:nvCxnSpPr>
          <p:spPr>
            <a:xfrm flipV="1">
              <a:off x="1000100" y="2500306"/>
              <a:ext cx="3862967" cy="914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 flipV="1">
              <a:off x="5214942" y="4643446"/>
              <a:ext cx="3375329" cy="511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340768"/>
            <a:ext cx="4589741" cy="4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którym roku dokonano pierwszego badania spiroergometrii: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1410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1780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1923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2006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Pytanie „rozgrzewkowe”</a:t>
            </a:r>
            <a:endParaRPr lang="pl-P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Panel 6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148064" y="1357298"/>
            <a:ext cx="342446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pl-PL" sz="2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Nadir dla:</a:t>
            </a:r>
          </a:p>
          <a:p>
            <a:pPr>
              <a:lnSpc>
                <a:spcPct val="250000"/>
              </a:lnSpc>
              <a:buFont typeface="Wingdings" pitchFamily="2" charset="2"/>
              <a:buChar char="ü"/>
              <a:defRPr/>
            </a:pPr>
            <a:r>
              <a:rPr lang="pl-PL" sz="1600" dirty="0" smtClean="0"/>
              <a:t>VE/VCO2 &lt; 32 </a:t>
            </a:r>
            <a:r>
              <a:rPr lang="pl-PL" sz="900" dirty="0" smtClean="0">
                <a:solidFill>
                  <a:srgbClr val="FF0000"/>
                </a:solidFill>
              </a:rPr>
              <a:t>przy RCP</a:t>
            </a:r>
            <a:endParaRPr lang="pl-PL" sz="1600" dirty="0" smtClean="0">
              <a:solidFill>
                <a:srgbClr val="FF0000"/>
              </a:solidFill>
            </a:endParaRPr>
          </a:p>
          <a:p>
            <a:pPr>
              <a:lnSpc>
                <a:spcPct val="250000"/>
              </a:lnSpc>
              <a:buFont typeface="Wingdings" pitchFamily="2" charset="2"/>
              <a:buChar char="ü"/>
              <a:defRPr/>
            </a:pPr>
            <a:r>
              <a:rPr lang="pl-PL" sz="1600" dirty="0" smtClean="0"/>
              <a:t>VE/VO2 &lt; 28 </a:t>
            </a:r>
            <a:r>
              <a:rPr lang="pl-PL" sz="900" dirty="0" smtClean="0">
                <a:solidFill>
                  <a:srgbClr val="FF0000"/>
                </a:solidFill>
              </a:rPr>
              <a:t>przy AT</a:t>
            </a:r>
            <a:endParaRPr lang="pl-PL" sz="1600" dirty="0" smtClean="0">
              <a:solidFill>
                <a:srgbClr val="FF0000"/>
              </a:solidFill>
            </a:endParaRPr>
          </a:p>
          <a:p>
            <a:pPr>
              <a:lnSpc>
                <a:spcPct val="250000"/>
              </a:lnSpc>
              <a:defRPr/>
            </a:pPr>
            <a:r>
              <a:rPr lang="pl-PL" sz="1600" dirty="0" smtClean="0"/>
              <a:t>Wzrost nadir = wzrost VD/VT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5909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Wassermann Diagram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000108"/>
            <a:ext cx="284797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214422"/>
            <a:ext cx="3643338" cy="237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357430"/>
            <a:ext cx="3104394" cy="203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3538537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489450"/>
            <a:ext cx="3484563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106" y="0"/>
            <a:ext cx="8645049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300" y="0"/>
            <a:ext cx="8171700" cy="48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-1"/>
            <a:ext cx="8501090" cy="5583927"/>
          </a:xfrm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273" y="0"/>
            <a:ext cx="8790727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A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B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err="1" smtClean="0"/>
              <a:t>AiB</a:t>
            </a:r>
            <a:endParaRPr lang="pl-PL" dirty="0" smtClean="0"/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Ani A, Ani B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Który pacjent jest zdrowy</a:t>
            </a:r>
            <a:endParaRPr lang="pl-P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8154" y="428604"/>
            <a:ext cx="4225846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42368" cy="43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500034" y="471488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786446" y="635795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</a:t>
            </a:r>
            <a:endParaRPr lang="pl-P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A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B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err="1" smtClean="0"/>
              <a:t>AiB</a:t>
            </a:r>
            <a:endParaRPr lang="pl-PL" dirty="0" smtClean="0"/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Ani A, Ani B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Który pacjent jest zdrowy</a:t>
            </a:r>
            <a:endParaRPr lang="pl-P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>
                <a:effectLst/>
              </a:rPr>
              <a:t>Spiroergometria</a:t>
            </a:r>
            <a:r>
              <a:rPr lang="pl-PL" dirty="0" smtClean="0">
                <a:effectLst/>
              </a:rPr>
              <a:t> „nowe” narzędzie diagnostyczne</a:t>
            </a:r>
            <a:endParaRPr lang="pl-PL" dirty="0"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4500570"/>
            <a:ext cx="8215370" cy="141127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1600" dirty="0" smtClean="0"/>
              <a:t>Pomiar poboru tlenu w spoczynki i w wysiłku. Laboratorium </a:t>
            </a:r>
            <a:r>
              <a:rPr lang="pl-PL" sz="1600" dirty="0" err="1" smtClean="0"/>
              <a:t>Lavoisier’a</a:t>
            </a:r>
            <a:r>
              <a:rPr lang="pl-PL" sz="1600" dirty="0" smtClean="0"/>
              <a:t> 1780 r.</a:t>
            </a:r>
          </a:p>
          <a:p>
            <a:pPr>
              <a:buNone/>
            </a:pPr>
            <a:endParaRPr lang="pl-PL" sz="1600" dirty="0" smtClean="0"/>
          </a:p>
          <a:p>
            <a:pPr>
              <a:buNone/>
            </a:pPr>
            <a:r>
              <a:rPr lang="en-US" sz="1600" i="1" dirty="0" smtClean="0"/>
              <a:t>Some facts and some thoughts on the history of oxygen uptake and its measurement</a:t>
            </a:r>
            <a:r>
              <a:rPr lang="pl-PL" sz="1600" i="1" dirty="0" smtClean="0"/>
              <a:t>.</a:t>
            </a:r>
          </a:p>
          <a:p>
            <a:pPr>
              <a:buNone/>
            </a:pPr>
            <a:r>
              <a:rPr lang="pl-PL" sz="1600" i="1" dirty="0" smtClean="0"/>
              <a:t>P. </a:t>
            </a:r>
            <a:r>
              <a:rPr lang="pl-PL" sz="1600" i="1" dirty="0" err="1" smtClean="0"/>
              <a:t>Older</a:t>
            </a:r>
            <a:r>
              <a:rPr lang="pl-PL" sz="1600" i="1" dirty="0" smtClean="0"/>
              <a:t> 2007 </a:t>
            </a:r>
            <a:r>
              <a:rPr lang="pl-PL" sz="1600" i="1" dirty="0" err="1" smtClean="0"/>
              <a:t>www.cpxinternational.com</a:t>
            </a:r>
            <a:endParaRPr lang="pl-PL" sz="1600" i="1" dirty="0" smtClean="0"/>
          </a:p>
          <a:p>
            <a:pPr>
              <a:buNone/>
            </a:pPr>
            <a:endParaRPr lang="pl-PL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494" y="1772816"/>
            <a:ext cx="3815068" cy="233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610" y="1772816"/>
            <a:ext cx="3902755" cy="229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343737"/>
            <a:ext cx="4357686" cy="351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86709" cy="461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Tak</a:t>
            </a:r>
          </a:p>
          <a:p>
            <a:pPr marL="624078" indent="-514350">
              <a:buFont typeface="+mj-lt"/>
              <a:buAutoNum type="alphaUcPeriod"/>
            </a:pPr>
            <a:r>
              <a:rPr lang="pl-PL" dirty="0" smtClean="0"/>
              <a:t>Nie</a:t>
            </a:r>
          </a:p>
          <a:p>
            <a:pPr marL="624078" indent="-514350">
              <a:buFont typeface="+mj-lt"/>
              <a:buAutoNum type="alphaUcPeriod"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Smulant</a:t>
            </a:r>
            <a:r>
              <a:rPr lang="pl-PL" dirty="0" smtClean="0"/>
              <a:t>?</a:t>
            </a:r>
            <a:endParaRPr lang="pl-P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61626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6147023" cy="614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6220941" cy="619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7564710" cy="636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 </a:t>
            </a:r>
            <a:r>
              <a:rPr lang="pl-PL" smtClean="0"/>
              <a:t>za uwagę</a:t>
            </a:r>
            <a:endParaRPr lang="pl-PL"/>
          </a:p>
        </p:txBody>
      </p:sp>
      <p:pic>
        <p:nvPicPr>
          <p:cNvPr id="5122" name="Picture 2" descr="C:\Users\piotr\Downloads\abstract-994760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84784"/>
            <a:ext cx="594066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3771900" cy="254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pl-PL" sz="3700" dirty="0" smtClean="0">
                <a:effectLst/>
              </a:rPr>
              <a:t>Czym jest spiroergometria?</a:t>
            </a:r>
            <a:endParaRPr lang="pl-PL" sz="3700" dirty="0"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387873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221088"/>
            <a:ext cx="3918967" cy="13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Spiroergometria</a:t>
            </a: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- Parametry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571612"/>
            <a:ext cx="5143536" cy="43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97330" y="1557179"/>
            <a:ext cx="6149340" cy="437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Szybka analiza „na oko”</a:t>
            </a:r>
            <a:endParaRPr lang="pl-PL" dirty="0"/>
          </a:p>
        </p:txBody>
      </p:sp>
      <p:pic>
        <p:nvPicPr>
          <p:cNvPr id="1026" name="Picture 2" descr="C:\Documents and Settings\misiod\Moje dokumenty\Pobrane\macro-2300109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5851525" cy="390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1332000"/>
            <a:ext cx="4742857" cy="44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Panel 2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715008" y="1500174"/>
            <a:ext cx="26432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HR i puls </a:t>
            </a:r>
            <a:r>
              <a:rPr lang="pl-PL" sz="2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tlenowy</a:t>
            </a:r>
          </a:p>
          <a:p>
            <a:endParaRPr lang="pl-PL" sz="2000" b="1" u="sng" dirty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r>
              <a:rPr lang="pl-PL" dirty="0"/>
              <a:t>Płaski przebieg krzywej pulsu tlenowego na szczycie wysiłku świadczyć może o sercowej przyczynie </a:t>
            </a:r>
            <a:r>
              <a:rPr lang="pl-PL" dirty="0" err="1"/>
              <a:t>terminacji</a:t>
            </a:r>
            <a:r>
              <a:rPr lang="pl-PL" dirty="0"/>
              <a:t> wysiłku (niewydolność serca lub choroba wieńcowa)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29256" y="5357826"/>
            <a:ext cx="3214710" cy="369332"/>
          </a:xfrm>
          <a:prstGeom prst="rect">
            <a:avLst/>
          </a:prstGeom>
          <a:solidFill>
            <a:schemeClr val="accent1"/>
          </a:solidFill>
          <a:effectLst>
            <a:glow rad="76200">
              <a:schemeClr val="accent5">
                <a:tint val="30000"/>
                <a:shade val="95000"/>
                <a:satMod val="300000"/>
                <a:alpha val="50000"/>
              </a:schemeClr>
            </a:glo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SV = (O2pulse/</a:t>
            </a:r>
            <a:r>
              <a:rPr lang="pl-PL" b="1" dirty="0" err="1" smtClean="0">
                <a:solidFill>
                  <a:schemeClr val="tx1"/>
                </a:solidFill>
              </a:rPr>
              <a:t>Hgb</a:t>
            </a:r>
            <a:r>
              <a:rPr lang="pl-PL" b="1" dirty="0" smtClean="0">
                <a:solidFill>
                  <a:schemeClr val="tx1"/>
                </a:solidFill>
              </a:rPr>
              <a:t>) x 100</a:t>
            </a:r>
            <a:endParaRPr lang="pl-PL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Panel 2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004048" y="1916832"/>
            <a:ext cx="367240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HR i puls tlenowy</a:t>
            </a:r>
          </a:p>
          <a:p>
            <a:pPr>
              <a:defRPr/>
            </a:pPr>
            <a:endParaRPr lang="pl-PL" sz="2000" b="1" u="sng" dirty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defRPr/>
            </a:pPr>
            <a:r>
              <a:rPr lang="pl-PL" dirty="0"/>
              <a:t>Płaski przebieg krzywej pulsu tlenowego na szczycie wysiłku świadczyć może o </a:t>
            </a:r>
            <a:r>
              <a:rPr lang="pl-PL" u="sng" dirty="0"/>
              <a:t>sercowej</a:t>
            </a:r>
            <a:r>
              <a:rPr lang="pl-PL" dirty="0"/>
              <a:t> przyczynie </a:t>
            </a:r>
            <a:r>
              <a:rPr lang="pl-PL" dirty="0" err="1"/>
              <a:t>terminacji</a:t>
            </a:r>
            <a:r>
              <a:rPr lang="pl-PL" dirty="0"/>
              <a:t> wysiłku (niewydolność serca lub choroba wieńcowa)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076056" y="4725144"/>
            <a:ext cx="3456384" cy="369332"/>
          </a:xfrm>
          <a:prstGeom prst="rect">
            <a:avLst/>
          </a:prstGeom>
          <a:solidFill>
            <a:schemeClr val="accent1"/>
          </a:solidFill>
          <a:effectLst>
            <a:glow rad="76200">
              <a:schemeClr val="accent5">
                <a:tint val="30000"/>
                <a:shade val="95000"/>
                <a:satMod val="300000"/>
                <a:alpha val="50000"/>
              </a:schemeClr>
            </a:glo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rgbClr val="FF0000"/>
                </a:solidFill>
              </a:rPr>
              <a:t>SV = (O2pulse/</a:t>
            </a:r>
            <a:r>
              <a:rPr lang="pl-PL" b="1" dirty="0" err="1">
                <a:solidFill>
                  <a:srgbClr val="FF0000"/>
                </a:solidFill>
              </a:rPr>
              <a:t>Hgb</a:t>
            </a:r>
            <a:r>
              <a:rPr lang="pl-PL" b="1" dirty="0">
                <a:solidFill>
                  <a:srgbClr val="FF0000"/>
                </a:solidFill>
              </a:rPr>
              <a:t>) x 100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160240" cy="209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96752"/>
            <a:ext cx="2200239" cy="215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01008"/>
            <a:ext cx="2376264" cy="233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399</TotalTime>
  <Words>291</Words>
  <Application>Microsoft Macintosh PowerPoint</Application>
  <PresentationFormat>Pokaz na ekranie (4:3)</PresentationFormat>
  <Paragraphs>74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Hol</vt:lpstr>
      <vt:lpstr> Spiroergometria  Strategie interpretacyjne</vt:lpstr>
      <vt:lpstr>Pytanie „rozgrzewkowe”</vt:lpstr>
      <vt:lpstr>Spiroergometria „nowe” narzędzie diagnostyczne</vt:lpstr>
      <vt:lpstr>Czym jest spiroergometria?</vt:lpstr>
      <vt:lpstr>Spiroergometria - Parametry</vt:lpstr>
      <vt:lpstr>Prezentacja programu PowerPoint</vt:lpstr>
      <vt:lpstr>Szybka analiza „na oko”</vt:lpstr>
      <vt:lpstr>Panel 2</vt:lpstr>
      <vt:lpstr>Panel 2</vt:lpstr>
      <vt:lpstr>Co się stało</vt:lpstr>
      <vt:lpstr>Panel 7</vt:lpstr>
      <vt:lpstr>Panel 1</vt:lpstr>
      <vt:lpstr>Zdrowy vs otyły</vt:lpstr>
      <vt:lpstr>Zdrowy vs POCHP</vt:lpstr>
      <vt:lpstr>VO2 max(peak)</vt:lpstr>
      <vt:lpstr>Prezentacja programu PowerPoint</vt:lpstr>
      <vt:lpstr>Prezentacja programu PowerPoint</vt:lpstr>
      <vt:lpstr>Wartości przewidywane?</vt:lpstr>
      <vt:lpstr>Porównanie norm</vt:lpstr>
      <vt:lpstr>Panel 6</vt:lpstr>
      <vt:lpstr>Wassermann Diagram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Który pacjent jest zdrowy</vt:lpstr>
      <vt:lpstr>Prezentacja programu PowerPoint</vt:lpstr>
      <vt:lpstr>Który pacjent jest zdrowy</vt:lpstr>
      <vt:lpstr>Prezentacja programu PowerPoint</vt:lpstr>
      <vt:lpstr>Smulant?</vt:lpstr>
      <vt:lpstr>Prezentacja programu PowerPoint</vt:lpstr>
      <vt:lpstr>Prezentacja programu PowerPoint</vt:lpstr>
      <vt:lpstr>Prezentacja programu PowerPoint</vt:lpstr>
      <vt:lpstr>Prezentacja programu PowerPoint</vt:lpstr>
      <vt:lpstr>Dziękuje za uwagę</vt:lpstr>
    </vt:vector>
  </TitlesOfParts>
  <Company>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Spiroergometria. Kurs dla WIM.  Strategie interpretacyjne.</dc:title>
  <dc:creator>p</dc:creator>
  <cp:lastModifiedBy>Alicja Kugacka</cp:lastModifiedBy>
  <cp:revision>40</cp:revision>
  <dcterms:created xsi:type="dcterms:W3CDTF">2019-03-10T13:12:42Z</dcterms:created>
  <dcterms:modified xsi:type="dcterms:W3CDTF">2019-10-14T18:00:31Z</dcterms:modified>
</cp:coreProperties>
</file>